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24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8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9.xml.rels" ContentType="application/vnd.openxmlformats-package.relationships+xml"/>
  <Override PartName="/ppt/notesSlides/notesSlide2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2.xml" ContentType="application/vnd.openxmlformats-officedocument.presentationml.notesSlide+xml"/>
  <Override PartName="/ppt/slides/_rels/slide26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slide22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_rels/presentation.xml.rels" ContentType="application/vnd.openxmlformats-package.relationships+xml"/>
  <Override PartName="/ppt/media/image47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1.png" ContentType="image/png"/>
  <Override PartName="/ppt/media/image43.jpeg" ContentType="image/jpeg"/>
  <Override PartName="/ppt/media/image4.png" ContentType="image/png"/>
  <Override PartName="/ppt/media/image39.jpeg" ContentType="image/jpeg"/>
  <Override PartName="/ppt/media/image3.png" ContentType="image/png"/>
  <Override PartName="/ppt/media/image7.png" ContentType="image/png"/>
  <Override PartName="/ppt/media/image29.jpeg" ContentType="image/jpeg"/>
  <Override PartName="/ppt/media/image2.png" ContentType="image/png"/>
  <Override PartName="/ppt/media/image21.png" ContentType="image/png"/>
  <Override PartName="/ppt/media/image6.png" ContentType="image/png"/>
  <Override PartName="/ppt/media/image1.png" ContentType="image/png"/>
  <Override PartName="/ppt/media/image17.png" ContentType="image/png"/>
  <Override PartName="/ppt/media/image8.jpeg" ContentType="image/jpeg"/>
  <Override PartName="/ppt/media/image25.png" ContentType="image/png"/>
  <Override PartName="/ppt/media/image9.png" ContentType="image/png"/>
  <Override PartName="/ppt/media/image24.png" ContentType="image/png"/>
  <Override PartName="/ppt/media/image10.png" ContentType="image/png"/>
  <Override PartName="/ppt/media/image23.png" ContentType="image/png"/>
  <Override PartName="/ppt/media/image28.png" ContentType="image/png"/>
  <Override PartName="/ppt/media/image30.png" ContentType="image/png"/>
  <Override PartName="/ppt/media/image31.jpeg" ContentType="image/jpeg"/>
  <Override PartName="/ppt/media/image32.png" ContentType="image/png"/>
  <Override PartName="/ppt/media/image33.png" ContentType="image/png"/>
  <Override PartName="/ppt/media/image26.jpeg" ContentType="image/jpeg"/>
  <Override PartName="/ppt/media/image34.png" ContentType="image/png"/>
  <Override PartName="/ppt/media/image35.png" ContentType="image/png"/>
  <Override PartName="/ppt/media/image38.png" ContentType="image/png"/>
  <Override PartName="/ppt/media/image36.jpeg" ContentType="image/jpeg"/>
  <Override PartName="/ppt/media/image27.jpeg" ContentType="image/jpeg"/>
  <Override PartName="/ppt/media/image44.png" ContentType="image/png"/>
  <Override PartName="/ppt/media/image5.jpeg" ContentType="image/jpeg"/>
  <Override PartName="/ppt/media/image37.jpeg" ContentType="image/jpeg"/>
  <Override PartName="/ppt/media/image40.png" ContentType="image/png"/>
  <Override PartName="/ppt/media/image41.png" ContentType="image/png"/>
  <Override PartName="/ppt/media/image22.png" ContentType="image/png"/>
  <Override PartName="/ppt/media/image46.jpeg" ContentType="image/jpeg"/>
  <Override PartName="/ppt/media/image42.png" ContentType="image/png"/>
  <Override PartName="/ppt/media/image12.png" ContentType="image/png"/>
  <Override PartName="/ppt/media/image45.jpeg" ContentType="image/jpe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jpe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jpeg>
</file>

<file path=ppt/media/image46.jpeg>
</file>

<file path=ppt/media/image47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notes' format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1DE709F5-7B7F-48AC-B6DD-73001134062A}" type="slidenum"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Dizer em traços gerais o que está na tabela...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A2EA93B-02DD-4FF2-A3B2-2069A976F30B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Dizer o que cada uma das 3 pessoas fará ,etc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00D3EA52-077F-41B5-A515-912D800EAA18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As feiras são: Green Business Week que decorre de 15 a 17 Março 2017, Exporjardim na batalha também de 10 a 12 de Março. 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	</a:t>
            </a: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   </a:t>
            </a: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Dizer quanto vamos pagar pelo aluguer do espaço e participação.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	</a:t>
            </a: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   </a:t>
            </a: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Explicar como funciona o Google AdWords, quanto teremos de gastar e quanto iremos ganhar com cada clique.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9C0AF18-68B8-47F7-B2C8-DE6530FB1B50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D049E5C-6EBC-41B6-9BA3-F4D12A54D8B4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0C53F009-9D50-49AB-9ED9-5C0338BCCA80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3613ADC8-3CCE-451F-9779-B146A999FB17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Horto do Campo Grande (Fazendo perguntas constantemente em relação ao que os clientes estão a sentir e o que é que lhes "faz falta");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E4EECEE-8184-4588-9048-E9AA46E2AE87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Falar dos topicos acima. Projeções financeiras usar um acetato ou poster à parte com o gráfico.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Custo da solução -&gt; falar do custo de produção do produto, margens, despesas com o transporte, iva etc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D354FD5-E918-4AAB-8277-4C44ADCDBEAC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45695DE6-7088-4C62-BFE3-87612808269F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DAF0794-EA3A-466F-9A3F-3702D6FA0FD6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F416C6F-6343-46F1-99C2-C922368E6B7F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Explicar gráficos rapidamente e falar das entrevistas do Horto.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4B2D612-7145-4D0E-A17E-5BED3C5A2C8D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a9d18e">
            <a:alpha val="8500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pt-BR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Clique para editar estilo do título mestre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12/12/16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5D96BDD0-FDDE-456C-ADE6-88FDB1E74448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a9d18e">
            <a:alpha val="8500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Clique para editar estilo do título mestre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LevelClique para editar os estilos de texto mestres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6858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Segundo nível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Terceiro nível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6002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Quarto nível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574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Quinto nível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12/12/16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7CAEDD6-9561-4105-823F-1FFF4CD9A276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6.jpe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jpeg"/><Relationship Id="rId3" Type="http://schemas.openxmlformats.org/officeDocument/2006/relationships/image" Target="../media/image30.png"/><Relationship Id="rId4" Type="http://schemas.openxmlformats.org/officeDocument/2006/relationships/image" Target="../media/image31.jpe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7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45.jpeg"/><Relationship Id="rId2" Type="http://schemas.openxmlformats.org/officeDocument/2006/relationships/image" Target="../media/image46.jpe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hyperlink" Target="https://2.bp.blogspot.com/-jPOzaOhiXac/Uhuei3vcUtI/AAAAAAAAEr8/zAOGyoLaoww/s1600/20130815_153153.jpg" TargetMode="External"/><Relationship Id="rId2" Type="http://schemas.openxmlformats.org/officeDocument/2006/relationships/hyperlink" Target="https://nicknovaiis.files.wordpress.com/2015/07/f_rias_na_praia_20131.jpg" TargetMode="External"/><Relationship Id="rId3" Type="http://schemas.openxmlformats.org/officeDocument/2006/relationships/hyperlink" Target="http://noctulachannel.com/wp-content/uploads/2015/09/regar-as-plantas-f%C3%A9rias.jpg" TargetMode="External"/><Relationship Id="rId4" Type="http://schemas.openxmlformats.org/officeDocument/2006/relationships/hyperlink" Target="https://www.youtube.com/yt/brand/media/image/YouTube-logo-full_color.png" TargetMode="External"/><Relationship Id="rId5" Type="http://schemas.openxmlformats.org/officeDocument/2006/relationships/hyperlink" Target="https://upload.wikimedia.org/wikipedia/commons/thumb/c/c5/Ikea_logo.svg/2000px-Ikea_logo.svg.png" TargetMode="External"/><Relationship Id="rId6" Type="http://schemas.openxmlformats.org/officeDocument/2006/relationships/hyperlink" Target="https://i.kinja-img.com/gawker-media/image/upload/s--aNWxP5bE--/17ebagykjfwyejpg.jpg" TargetMode="External"/><Relationship Id="rId7" Type="http://schemas.openxmlformats.org/officeDocument/2006/relationships/hyperlink" Target="http://alunosonline.uol.com.br/upload/conteudo_legenda/1126c47d2c6b71636380036b5205bf1e.jpg" TargetMode="External"/><Relationship Id="rId8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m 3" descr=""/>
          <p:cNvPicPr/>
          <p:nvPr/>
        </p:nvPicPr>
        <p:blipFill>
          <a:blip r:embed="rId1"/>
          <a:stretch/>
        </p:blipFill>
        <p:spPr>
          <a:xfrm>
            <a:off x="510480" y="0"/>
            <a:ext cx="11043720" cy="6917040"/>
          </a:xfrm>
          <a:prstGeom prst="rect">
            <a:avLst/>
          </a:prstGeom>
          <a:ln>
            <a:noFill/>
          </a:ln>
          <a:effectLst>
            <a:glow rad="241300">
              <a:schemeClr val="accent6">
                <a:alpha val="0"/>
              </a:schemeClr>
            </a:glow>
            <a:outerShdw algn="ctr" blurRad="1054100" rotWithShape="0">
              <a:srgbClr val="000000"/>
            </a:outerShdw>
            <a:reflection algn="bl" dir="5400000" endPos="0" rotWithShape="0" stA="58000" sy="-100000"/>
            <a:softEdge rad="203200"/>
          </a:effectLst>
        </p:spPr>
      </p:pic>
      <p:pic>
        <p:nvPicPr>
          <p:cNvPr id="84" name="Imagem 5" descr=""/>
          <p:cNvPicPr/>
          <p:nvPr/>
        </p:nvPicPr>
        <p:blipFill>
          <a:blip r:embed="rId2"/>
          <a:stretch/>
        </p:blipFill>
        <p:spPr>
          <a:xfrm>
            <a:off x="4790880" y="200160"/>
            <a:ext cx="2483280" cy="2307600"/>
          </a:xfrm>
          <a:prstGeom prst="rect">
            <a:avLst/>
          </a:prstGeom>
          <a:ln>
            <a:noFill/>
          </a:ln>
          <a:effectLst>
            <a:glow rad="1828800">
              <a:schemeClr val="accent1">
                <a:alpha val="40000"/>
              </a:schemeClr>
            </a:glow>
            <a:reflection algn="bl" dir="5400000" endPos="96000" rotWithShape="0" stA="0" sy="-100000"/>
          </a:effectLst>
        </p:spPr>
      </p:pic>
      <p:sp>
        <p:nvSpPr>
          <p:cNvPr id="85" name="CustomShape 1"/>
          <p:cNvSpPr/>
          <p:nvPr/>
        </p:nvSpPr>
        <p:spPr>
          <a:xfrm>
            <a:off x="6388560" y="4610160"/>
            <a:ext cx="609552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1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American Typewriter"/>
              </a:rPr>
              <a:t>Empreendedores: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David Gonçalves nº76319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Guilherme Vieira nº76618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Rúben Tadeia nº75268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11903040" y="3815280"/>
            <a:ext cx="1843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3"/>
          <p:cNvSpPr/>
          <p:nvPr/>
        </p:nvSpPr>
        <p:spPr>
          <a:xfrm>
            <a:off x="6032520" y="5810400"/>
            <a:ext cx="425448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Himalaya"/>
              </a:rPr>
              <a:t>Responsável:</a:t>
            </a: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Himalaya"/>
              </a:rPr>
              <a:t> Professora Elsa Henriques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Himalaya"/>
              </a:rPr>
              <a:t>Orientador</a:t>
            </a: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Himalaya"/>
              </a:rPr>
              <a:t>: Professor Marcelino Bicho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8" name="Imagem 3" descr=""/>
          <p:cNvPicPr/>
          <p:nvPr/>
        </p:nvPicPr>
        <p:blipFill>
          <a:blip r:embed="rId3"/>
          <a:stretch/>
        </p:blipFill>
        <p:spPr>
          <a:xfrm>
            <a:off x="498600" y="306360"/>
            <a:ext cx="2050560" cy="815760"/>
          </a:xfrm>
          <a:prstGeom prst="rect">
            <a:avLst/>
          </a:prstGeom>
          <a:ln>
            <a:noFill/>
          </a:ln>
          <a:effectLst>
            <a:reflection algn="bl" dir="5400000" endPos="0" rotWithShape="0" sy="-100000"/>
          </a:effectLst>
        </p:spPr>
      </p:pic>
      <p:sp>
        <p:nvSpPr>
          <p:cNvPr id="89" name="CustomShape 4"/>
          <p:cNvSpPr/>
          <p:nvPr/>
        </p:nvSpPr>
        <p:spPr>
          <a:xfrm>
            <a:off x="1665000" y="2918520"/>
            <a:ext cx="843408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i="1" lang="en-GB" sz="3200" spc="-1" strike="noStrike">
                <a:solidFill>
                  <a:srgbClr val="a9d18e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Sistema de rega automático de fácil instalação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5"/>
          <p:cNvSpPr/>
          <p:nvPr/>
        </p:nvSpPr>
        <p:spPr>
          <a:xfrm>
            <a:off x="3066120" y="3800160"/>
            <a:ext cx="5725440" cy="36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ts val="776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Empreendedorismo, Inovação e Transferência de Tecnologia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TextShape 6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8E656A45-D0DD-4CC0-B62A-FDBDB8216BC3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out">
                                      <p:cBhvr additive="repl"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8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6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/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" dur="664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/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" dur="332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/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164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/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838080" y="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Concorrência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5" name="Imagem 10" descr=""/>
          <p:cNvPicPr/>
          <p:nvPr/>
        </p:nvPicPr>
        <p:blipFill>
          <a:blip r:embed="rId1"/>
          <a:stretch/>
        </p:blipFill>
        <p:spPr>
          <a:xfrm>
            <a:off x="4218480" y="132840"/>
            <a:ext cx="4991760" cy="5837040"/>
          </a:xfrm>
          <a:prstGeom prst="rect">
            <a:avLst/>
          </a:prstGeom>
          <a:ln>
            <a:noFill/>
          </a:ln>
        </p:spPr>
      </p:pic>
      <p:pic>
        <p:nvPicPr>
          <p:cNvPr id="136" name="Imagem 11" descr=""/>
          <p:cNvPicPr/>
          <p:nvPr/>
        </p:nvPicPr>
        <p:blipFill>
          <a:blip r:embed="rId2"/>
          <a:stretch/>
        </p:blipFill>
        <p:spPr>
          <a:xfrm>
            <a:off x="4218480" y="5970240"/>
            <a:ext cx="4991760" cy="855360"/>
          </a:xfrm>
          <a:prstGeom prst="rect">
            <a:avLst/>
          </a:prstGeom>
          <a:ln>
            <a:noFill/>
          </a:ln>
        </p:spPr>
      </p:pic>
      <p:sp>
        <p:nvSpPr>
          <p:cNvPr id="137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3FA11027-58F8-4DA3-BD96-AD05D951F8EF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838080" y="1162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Canais de distribuição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9" name="Imagem 3" descr=""/>
          <p:cNvPicPr/>
          <p:nvPr/>
        </p:nvPicPr>
        <p:blipFill>
          <a:blip r:embed="rId1"/>
          <a:stretch/>
        </p:blipFill>
        <p:spPr>
          <a:xfrm>
            <a:off x="2674080" y="1257120"/>
            <a:ext cx="6843240" cy="4558320"/>
          </a:xfrm>
          <a:prstGeom prst="rect">
            <a:avLst/>
          </a:prstGeom>
          <a:ln>
            <a:noFill/>
          </a:ln>
        </p:spPr>
      </p:pic>
      <p:sp>
        <p:nvSpPr>
          <p:cNvPr id="140" name="CustomShape 2"/>
          <p:cNvSpPr/>
          <p:nvPr/>
        </p:nvSpPr>
        <p:spPr>
          <a:xfrm>
            <a:off x="2903400" y="6035040"/>
            <a:ext cx="6652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Transportadoras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A757FC7C-F107-4214-A4B1-C06D4AFCC317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Plano das operações e organização da empresa</a:t>
            </a: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
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3" name="Imagem 3" descr=""/>
          <p:cNvPicPr/>
          <p:nvPr/>
        </p:nvPicPr>
        <p:blipFill>
          <a:blip r:embed="rId1"/>
          <a:stretch/>
        </p:blipFill>
        <p:spPr>
          <a:xfrm>
            <a:off x="2404080" y="1507680"/>
            <a:ext cx="7383600" cy="4753080"/>
          </a:xfrm>
          <a:prstGeom prst="rect">
            <a:avLst/>
          </a:prstGeom>
          <a:ln>
            <a:noFill/>
          </a:ln>
        </p:spPr>
      </p:pic>
      <p:sp>
        <p:nvSpPr>
          <p:cNvPr id="144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092374E9-A891-4B8E-ABE8-8DA8F4934DDC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838080" y="149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Promoção do produto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640440" y="1450800"/>
            <a:ext cx="9951480" cy="4789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Redes sociais;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Youtube;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404040"/>
              </a:buClr>
              <a:buFont typeface="Arial"/>
              <a:buChar char="•"/>
            </a:pPr>
            <a:r>
              <a:rPr b="0" lang="pt-BR" sz="29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Passa-palavra;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Distribuição de Flyers;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Anúncios nas redes sociais;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Google AdWords;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Participação em feiras relevantes da área tecnologica e de jardins 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Picture 2" descr=""/>
          <p:cNvPicPr/>
          <p:nvPr/>
        </p:nvPicPr>
        <p:blipFill>
          <a:blip r:embed="rId1"/>
          <a:stretch/>
        </p:blipFill>
        <p:spPr>
          <a:xfrm>
            <a:off x="6604560" y="677160"/>
            <a:ext cx="3102120" cy="1930320"/>
          </a:xfrm>
          <a:prstGeom prst="rect">
            <a:avLst/>
          </a:prstGeom>
          <a:ln>
            <a:noFill/>
          </a:ln>
        </p:spPr>
      </p:pic>
      <p:pic>
        <p:nvPicPr>
          <p:cNvPr id="148" name="Imagem 3" descr=""/>
          <p:cNvPicPr/>
          <p:nvPr/>
        </p:nvPicPr>
        <p:blipFill>
          <a:blip r:embed="rId2"/>
          <a:stretch/>
        </p:blipFill>
        <p:spPr>
          <a:xfrm>
            <a:off x="3864240" y="1642320"/>
            <a:ext cx="2017800" cy="1211400"/>
          </a:xfrm>
          <a:prstGeom prst="rect">
            <a:avLst/>
          </a:prstGeom>
          <a:ln>
            <a:noFill/>
          </a:ln>
        </p:spPr>
      </p:pic>
      <p:pic>
        <p:nvPicPr>
          <p:cNvPr id="149" name="Imagem 6" descr=""/>
          <p:cNvPicPr/>
          <p:nvPr/>
        </p:nvPicPr>
        <p:blipFill>
          <a:blip r:embed="rId3"/>
          <a:stretch/>
        </p:blipFill>
        <p:spPr>
          <a:xfrm rot="21029400">
            <a:off x="4908960" y="4151160"/>
            <a:ext cx="2003400" cy="600840"/>
          </a:xfrm>
          <a:prstGeom prst="rect">
            <a:avLst/>
          </a:prstGeom>
          <a:ln>
            <a:noFill/>
          </a:ln>
        </p:spPr>
      </p:pic>
      <p:pic>
        <p:nvPicPr>
          <p:cNvPr id="150" name="Imagem 10" descr=""/>
          <p:cNvPicPr/>
          <p:nvPr/>
        </p:nvPicPr>
        <p:blipFill>
          <a:blip r:embed="rId4"/>
          <a:stretch/>
        </p:blipFill>
        <p:spPr>
          <a:xfrm>
            <a:off x="7820640" y="3377160"/>
            <a:ext cx="3858480" cy="2893680"/>
          </a:xfrm>
          <a:prstGeom prst="rect">
            <a:avLst/>
          </a:prstGeom>
          <a:ln>
            <a:noFill/>
          </a:ln>
        </p:spPr>
      </p:pic>
      <p:sp>
        <p:nvSpPr>
          <p:cNvPr id="151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8A4BD1E3-9A35-4D6C-99ED-266E04D510CF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Imagem 4" descr=""/>
          <p:cNvPicPr/>
          <p:nvPr/>
        </p:nvPicPr>
        <p:blipFill>
          <a:blip r:embed="rId1"/>
          <a:stretch/>
        </p:blipFill>
        <p:spPr>
          <a:xfrm>
            <a:off x="3624480" y="0"/>
            <a:ext cx="4861440" cy="6857640"/>
          </a:xfrm>
          <a:prstGeom prst="rect">
            <a:avLst/>
          </a:prstGeom>
          <a:ln>
            <a:noFill/>
          </a:ln>
        </p:spPr>
      </p:pic>
      <p:sp>
        <p:nvSpPr>
          <p:cNvPr id="153" name="TextShape 1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EE9561AA-9123-4F4C-AE8E-82A9267C351C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838080" y="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Facebook da empresa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55" name="Imagem 3" descr=""/>
          <p:cNvPicPr/>
          <p:nvPr/>
        </p:nvPicPr>
        <p:blipFill>
          <a:blip r:embed="rId1"/>
          <a:stretch/>
        </p:blipFill>
        <p:spPr>
          <a:xfrm>
            <a:off x="122400" y="1715760"/>
            <a:ext cx="4973040" cy="2115720"/>
          </a:xfrm>
          <a:prstGeom prst="rect">
            <a:avLst/>
          </a:prstGeom>
          <a:ln>
            <a:noFill/>
          </a:ln>
        </p:spPr>
      </p:pic>
      <p:pic>
        <p:nvPicPr>
          <p:cNvPr id="156" name="Imagem 4" descr=""/>
          <p:cNvPicPr/>
          <p:nvPr/>
        </p:nvPicPr>
        <p:blipFill>
          <a:blip r:embed="rId2"/>
          <a:stretch/>
        </p:blipFill>
        <p:spPr>
          <a:xfrm>
            <a:off x="5336640" y="2127960"/>
            <a:ext cx="6630480" cy="3923280"/>
          </a:xfrm>
          <a:prstGeom prst="rect">
            <a:avLst/>
          </a:prstGeom>
          <a:ln>
            <a:noFill/>
          </a:ln>
        </p:spPr>
      </p:pic>
      <p:sp>
        <p:nvSpPr>
          <p:cNvPr id="157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70400E7C-70FB-4591-B237-CAB6DAE5091C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838080" y="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Instagram da empresa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59" name="Imagem 4" descr=""/>
          <p:cNvPicPr/>
          <p:nvPr/>
        </p:nvPicPr>
        <p:blipFill>
          <a:blip r:embed="rId1"/>
          <a:stretch/>
        </p:blipFill>
        <p:spPr>
          <a:xfrm>
            <a:off x="4668120" y="981000"/>
            <a:ext cx="3344760" cy="5760360"/>
          </a:xfrm>
          <a:prstGeom prst="rect">
            <a:avLst/>
          </a:prstGeom>
          <a:ln>
            <a:noFill/>
          </a:ln>
        </p:spPr>
      </p:pic>
      <p:sp>
        <p:nvSpPr>
          <p:cNvPr id="160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1558E30D-A3E4-4298-A04C-FA378D6CCCE0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838080" y="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Página oficial da empresa (Website)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62" name="Imagem 3" descr=""/>
          <p:cNvPicPr/>
          <p:nvPr/>
        </p:nvPicPr>
        <p:blipFill>
          <a:blip r:embed="rId1"/>
          <a:stretch/>
        </p:blipFill>
        <p:spPr>
          <a:xfrm>
            <a:off x="1193760" y="1090800"/>
            <a:ext cx="9803880" cy="5538240"/>
          </a:xfrm>
          <a:prstGeom prst="rect">
            <a:avLst/>
          </a:prstGeom>
          <a:ln>
            <a:noFill/>
          </a:ln>
        </p:spPr>
      </p:pic>
      <p:sp>
        <p:nvSpPr>
          <p:cNvPr id="163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10109423-9338-441B-A7DA-CC8E892AE585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254880" y="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Fases de desenvolvimento do produto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65" name="Imagem 4" descr=""/>
          <p:cNvPicPr/>
          <p:nvPr/>
        </p:nvPicPr>
        <p:blipFill>
          <a:blip r:embed="rId1"/>
          <a:stretch/>
        </p:blipFill>
        <p:spPr>
          <a:xfrm>
            <a:off x="2309040" y="1047240"/>
            <a:ext cx="7094520" cy="5660640"/>
          </a:xfrm>
          <a:prstGeom prst="rect">
            <a:avLst/>
          </a:prstGeom>
          <a:ln>
            <a:noFill/>
          </a:ln>
        </p:spPr>
      </p:pic>
      <p:sp>
        <p:nvSpPr>
          <p:cNvPr id="166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B554F2E4-8F32-4B6A-B2E6-C6F5756A521C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2CF94A3F-B643-4401-93CC-BCF3227BC502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68" name="Imagem 7" descr=""/>
          <p:cNvPicPr/>
          <p:nvPr/>
        </p:nvPicPr>
        <p:blipFill>
          <a:blip r:embed="rId1"/>
          <a:stretch/>
        </p:blipFill>
        <p:spPr>
          <a:xfrm>
            <a:off x="3484800" y="576720"/>
            <a:ext cx="5407200" cy="577908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a9d18e">
            <a:alpha val="6400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838080" y="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O que vamos abordar?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93" name="Imagem 3" descr=""/>
          <p:cNvPicPr/>
          <p:nvPr/>
        </p:nvPicPr>
        <p:blipFill>
          <a:blip r:embed="rId1"/>
          <a:stretch/>
        </p:blipFill>
        <p:spPr>
          <a:xfrm>
            <a:off x="2163240" y="1531800"/>
            <a:ext cx="7643880" cy="4777560"/>
          </a:xfrm>
          <a:prstGeom prst="rect">
            <a:avLst/>
          </a:prstGeom>
          <a:ln>
            <a:noFill/>
          </a:ln>
        </p:spPr>
      </p:pic>
      <p:sp>
        <p:nvSpPr>
          <p:cNvPr id="94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5C3BDDC9-B844-4CAD-91BC-11FCE26FFA43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77823AD9-667C-4CF1-86A2-CFD74D1AD127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70" name="Imagem 1" descr=""/>
          <p:cNvPicPr/>
          <p:nvPr/>
        </p:nvPicPr>
        <p:blipFill>
          <a:blip r:embed="rId1"/>
          <a:stretch/>
        </p:blipFill>
        <p:spPr>
          <a:xfrm>
            <a:off x="368280" y="0"/>
            <a:ext cx="11437200" cy="6857640"/>
          </a:xfrm>
          <a:prstGeom prst="rect">
            <a:avLst/>
          </a:prstGeom>
          <a:ln>
            <a:noFill/>
          </a:ln>
        </p:spPr>
      </p:pic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38080" y="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Materiais usados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455760" y="1659240"/>
            <a:ext cx="10515240" cy="51984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Microcontrolador + WI-FI (ESP8266) 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Sensor de humidade do solo;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Electroválvula actuadora;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Reservatório interno de água;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 LEDs;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RTC (Real Time Clock);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Sensor do nível de água;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Pilha de alimentação.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73" name="Imagem 3" descr=""/>
          <p:cNvPicPr/>
          <p:nvPr/>
        </p:nvPicPr>
        <p:blipFill>
          <a:blip r:embed="rId1"/>
          <a:stretch/>
        </p:blipFill>
        <p:spPr>
          <a:xfrm>
            <a:off x="5928480" y="606960"/>
            <a:ext cx="2757960" cy="2873880"/>
          </a:xfrm>
          <a:prstGeom prst="rect">
            <a:avLst/>
          </a:prstGeom>
          <a:ln>
            <a:noFill/>
          </a:ln>
        </p:spPr>
      </p:pic>
      <p:pic>
        <p:nvPicPr>
          <p:cNvPr id="174" name="Imagem 4" descr=""/>
          <p:cNvPicPr/>
          <p:nvPr/>
        </p:nvPicPr>
        <p:blipFill>
          <a:blip r:embed="rId2"/>
          <a:stretch/>
        </p:blipFill>
        <p:spPr>
          <a:xfrm>
            <a:off x="4610160" y="4141080"/>
            <a:ext cx="3204360" cy="1802160"/>
          </a:xfrm>
          <a:prstGeom prst="rect">
            <a:avLst/>
          </a:prstGeom>
          <a:ln>
            <a:noFill/>
          </a:ln>
        </p:spPr>
      </p:pic>
      <p:pic>
        <p:nvPicPr>
          <p:cNvPr id="175" name="Imagem 5" descr=""/>
          <p:cNvPicPr/>
          <p:nvPr/>
        </p:nvPicPr>
        <p:blipFill>
          <a:blip r:embed="rId3"/>
          <a:stretch/>
        </p:blipFill>
        <p:spPr>
          <a:xfrm>
            <a:off x="8686800" y="3815280"/>
            <a:ext cx="2941200" cy="2061360"/>
          </a:xfrm>
          <a:prstGeom prst="rect">
            <a:avLst/>
          </a:prstGeom>
          <a:ln>
            <a:noFill/>
          </a:ln>
        </p:spPr>
      </p:pic>
      <p:sp>
        <p:nvSpPr>
          <p:cNvPr id="176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3FC66375-825C-4AC3-92F0-27440DEE2893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790920" y="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Esquema de funcionamento do produto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78" name="Imagem 3" descr=""/>
          <p:cNvPicPr/>
          <p:nvPr/>
        </p:nvPicPr>
        <p:blipFill>
          <a:blip r:embed="rId1"/>
          <a:stretch/>
        </p:blipFill>
        <p:spPr>
          <a:xfrm>
            <a:off x="1799280" y="1198800"/>
            <a:ext cx="7754040" cy="5469480"/>
          </a:xfrm>
          <a:prstGeom prst="rect">
            <a:avLst/>
          </a:prstGeom>
          <a:ln>
            <a:noFill/>
          </a:ln>
        </p:spPr>
      </p:pic>
      <p:sp>
        <p:nvSpPr>
          <p:cNvPr id="179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56DE5CC2-5890-4E11-94BE-1F971BEA8560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m 4" descr=""/>
          <p:cNvPicPr/>
          <p:nvPr/>
        </p:nvPicPr>
        <p:blipFill>
          <a:blip r:embed="rId1"/>
          <a:stretch/>
        </p:blipFill>
        <p:spPr>
          <a:xfrm>
            <a:off x="1415880" y="0"/>
            <a:ext cx="9616680" cy="6857640"/>
          </a:xfrm>
          <a:prstGeom prst="rect">
            <a:avLst/>
          </a:prstGeom>
          <a:ln>
            <a:noFill/>
          </a:ln>
        </p:spPr>
      </p:pic>
      <p:sp>
        <p:nvSpPr>
          <p:cNvPr id="181" name="TextShape 1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886845F3-4D10-4A9B-A2CF-0CAF02A4C1A2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Shape 1"/>
          <p:cNvSpPr txBox="1"/>
          <p:nvPr/>
        </p:nvSpPr>
        <p:spPr>
          <a:xfrm>
            <a:off x="838080" y="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Custos, margens e projeções financeiras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Custo da solução;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Margens de lucro;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Perspectivas operacionais para os próximos anos.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84" name="Imagem 3" descr=""/>
          <p:cNvPicPr/>
          <p:nvPr/>
        </p:nvPicPr>
        <p:blipFill>
          <a:blip r:embed="rId1"/>
          <a:stretch/>
        </p:blipFill>
        <p:spPr>
          <a:xfrm>
            <a:off x="7658280" y="1662480"/>
            <a:ext cx="2510280" cy="1882440"/>
          </a:xfrm>
          <a:prstGeom prst="rect">
            <a:avLst/>
          </a:prstGeom>
          <a:ln>
            <a:noFill/>
          </a:ln>
        </p:spPr>
      </p:pic>
      <p:pic>
        <p:nvPicPr>
          <p:cNvPr id="185" name="Imagem 4" descr=""/>
          <p:cNvPicPr/>
          <p:nvPr/>
        </p:nvPicPr>
        <p:blipFill>
          <a:blip r:embed="rId2"/>
          <a:stretch/>
        </p:blipFill>
        <p:spPr>
          <a:xfrm>
            <a:off x="5857920" y="4335840"/>
            <a:ext cx="3599640" cy="2003760"/>
          </a:xfrm>
          <a:prstGeom prst="rect">
            <a:avLst/>
          </a:prstGeom>
          <a:ln>
            <a:noFill/>
          </a:ln>
        </p:spPr>
      </p:pic>
      <p:sp>
        <p:nvSpPr>
          <p:cNvPr id="186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A40666E2-FFA3-46DD-82F5-FD6E5AB7FDE7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Questões</a:t>
            </a:r>
            <a:r>
              <a:rPr b="0" lang="pt-BR" sz="4400" spc="-1" strike="noStrike">
                <a:solidFill>
                  <a:srgbClr val="90c2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</a:t>
            </a:r>
            <a:r>
              <a:rPr b="0" lang="pt-BR" sz="4400" spc="-1" strike="noStrike">
                <a:solidFill>
                  <a:srgbClr val="0084d1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?</a:t>
            </a:r>
            <a:r>
              <a:rPr b="0" lang="pt-BR" sz="4400" spc="-1" strike="noStrike">
                <a:solidFill>
                  <a:srgbClr val="90c2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</a:t>
            </a:r>
            <a:r>
              <a:rPr b="0" lang="pt-BR" sz="4400" spc="-1" strike="noStrike">
                <a:solidFill>
                  <a:srgbClr val="ffd32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?</a:t>
            </a:r>
            <a:r>
              <a:rPr b="0" lang="pt-BR" sz="4400" spc="-1" strike="noStrike">
                <a:solidFill>
                  <a:srgbClr val="90c2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</a:t>
            </a:r>
            <a:r>
              <a:rPr b="0" lang="pt-BR" sz="4400" spc="-1" strike="noStrike">
                <a:solidFill>
                  <a:srgbClr val="c5000b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?</a:t>
            </a:r>
            <a:r>
              <a:rPr b="0" lang="pt-BR" sz="4400" spc="-1" strike="noStrike">
                <a:solidFill>
                  <a:srgbClr val="90c2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?</a:t>
            </a: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88" name="Imagem 148" descr=""/>
          <p:cNvPicPr/>
          <p:nvPr/>
        </p:nvPicPr>
        <p:blipFill>
          <a:blip r:embed="rId1"/>
          <a:stretch/>
        </p:blipFill>
        <p:spPr>
          <a:xfrm>
            <a:off x="2080440" y="1446480"/>
            <a:ext cx="8311320" cy="5046120"/>
          </a:xfrm>
          <a:prstGeom prst="rect">
            <a:avLst/>
          </a:prstGeom>
          <a:ln>
            <a:noFill/>
          </a:ln>
        </p:spPr>
      </p:pic>
      <p:sp>
        <p:nvSpPr>
          <p:cNvPr id="189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CD3DFE7D-CA0A-47BA-96A9-31D4944CB64E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pt-BR" sz="4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Referências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1" name="TextShape 2"/>
          <p:cNvSpPr txBox="1"/>
          <p:nvPr/>
        </p:nvSpPr>
        <p:spPr>
          <a:xfrm>
            <a:off x="838080" y="2557080"/>
            <a:ext cx="10515240" cy="46414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9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1"/>
              </a:rPr>
              <a:t>https://2.bp.blogspot.com/-jPOzaOhiXac/Uhuei3vcUtI/AAAAAAAAEr8/zAOGyoLaoww/s1600/20130815_153153.jpg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9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https://nicknovaiis.files.wordpress.com/2015/07/f_rias_na_praia_20131.jpg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9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3"/>
              </a:rPr>
              <a:t>http://noctulachannel.com/wp-content/uploads/2015/09/regar-as-plantas-f%C3%A9rias.jpg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9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4"/>
              </a:rPr>
              <a:t>https://www.youtube.com/yt/brand/media/image/YouTube-logo-full_color.png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9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5"/>
              </a:rPr>
              <a:t>https://upload.wikimedia.org/wikipedia/commons/thumb/c/c5/Ikea_logo.svg/2000px-Ikea_logo.svg.png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9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6"/>
              </a:rPr>
              <a:t>https://i.kinja-img.com/gawker-media/image/upload/s--aNWxP5bE--/17ebagykjfwyejpg.jpg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9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7"/>
              </a:rPr>
              <a:t>http://alunosonline.uol.com.br/upload/conteudo_legenda/1126c47d2c6b71636380036b5205bf1e.jpg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2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804A8E1F-EB84-456C-904F-AE6451EDAF5B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39200" y="16560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Visão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1104120" y="184212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Desenvolvimento de soluções, sendo esta uma delas, no sector da jardinagem, adaptáveis às necessidades dos consumidores.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439200" y="2845080"/>
            <a:ext cx="10515240" cy="13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>
              <a:lnSpc>
                <a:spcPct val="90000"/>
              </a:lnSpc>
            </a:pPr>
            <a:r>
              <a:rPr b="0" i="1" lang="en-GB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Missão</a:t>
            </a:r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4"/>
          <p:cNvSpPr/>
          <p:nvPr/>
        </p:nvSpPr>
        <p:spPr>
          <a:xfrm>
            <a:off x="1104120" y="4622040"/>
            <a:ext cx="11087280" cy="425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228600" indent="-228240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</a:t>
            </a: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Contribuir para a expansão, automatização e inovação ao nível do sector de jardinagem interior (“indoor”) contribuindo para um aumento da qualidade de vida urbana, acabando com a necessidade e preocupação com a manutenção das plantas ao nível da rega. </a:t>
            </a:r>
            <a:endParaRPr b="0" lang="en-GB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5"/>
          <p:cNvSpPr/>
          <p:nvPr/>
        </p:nvSpPr>
        <p:spPr>
          <a:xfrm>
            <a:off x="1104120" y="1047240"/>
            <a:ext cx="391680" cy="664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CustomShape 6"/>
          <p:cNvSpPr/>
          <p:nvPr/>
        </p:nvSpPr>
        <p:spPr>
          <a:xfrm>
            <a:off x="1300320" y="3781440"/>
            <a:ext cx="391680" cy="664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1" name="Imagem 8" descr=""/>
          <p:cNvPicPr/>
          <p:nvPr/>
        </p:nvPicPr>
        <p:blipFill>
          <a:blip r:embed="rId1"/>
          <a:stretch/>
        </p:blipFill>
        <p:spPr>
          <a:xfrm>
            <a:off x="9326520" y="2541960"/>
            <a:ext cx="2488680" cy="1854000"/>
          </a:xfrm>
          <a:prstGeom prst="rect">
            <a:avLst/>
          </a:prstGeom>
          <a:ln>
            <a:noFill/>
          </a:ln>
        </p:spPr>
      </p:pic>
      <p:sp>
        <p:nvSpPr>
          <p:cNvPr id="102" name="TextShape 7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6D2BED7A-8075-4FB3-A965-0EF02DA3683F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838080" y="4752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Oportunidade de mercado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838080" y="137304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 maioria dos produtos de rega automática são para exterior;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Os que existem para interior são de custo elevado apresentam alguns entraves tais como: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Não reúnem todos os sensores necessários para uma boa conservação da planta. 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Custo elevado;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Não atendem à questão estética.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05" name="Imagem 3" descr=""/>
          <p:cNvPicPr/>
          <p:nvPr/>
        </p:nvPicPr>
        <p:blipFill>
          <a:blip r:embed="rId1"/>
          <a:stretch/>
        </p:blipFill>
        <p:spPr>
          <a:xfrm>
            <a:off x="7682400" y="4321080"/>
            <a:ext cx="2275560" cy="2191680"/>
          </a:xfrm>
          <a:prstGeom prst="rect">
            <a:avLst/>
          </a:prstGeom>
          <a:ln>
            <a:noFill/>
          </a:ln>
        </p:spPr>
      </p:pic>
      <p:sp>
        <p:nvSpPr>
          <p:cNvPr id="106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B7A5CBC7-DAB2-4B01-98F6-D5CEE9718B42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588960" y="165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Vantagens da nossa solução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588960" y="14932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Possibilidade de manter a rega no período de férias;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Acabar com a preocupação da rega;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Tornar a rega mais eficiente;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Melhoria a nível estético.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09" name="Imagem 3" descr=""/>
          <p:cNvPicPr/>
          <p:nvPr/>
        </p:nvPicPr>
        <p:blipFill>
          <a:blip r:embed="rId1"/>
          <a:stretch/>
        </p:blipFill>
        <p:spPr>
          <a:xfrm>
            <a:off x="7906320" y="1325520"/>
            <a:ext cx="3197880" cy="2315160"/>
          </a:xfrm>
          <a:prstGeom prst="rect">
            <a:avLst/>
          </a:prstGeom>
          <a:ln>
            <a:noFill/>
          </a:ln>
        </p:spPr>
      </p:pic>
      <p:pic>
        <p:nvPicPr>
          <p:cNvPr id="110" name="Imagem 4" descr=""/>
          <p:cNvPicPr/>
          <p:nvPr/>
        </p:nvPicPr>
        <p:blipFill>
          <a:blip r:embed="rId2"/>
          <a:stretch/>
        </p:blipFill>
        <p:spPr>
          <a:xfrm>
            <a:off x="4861800" y="3808440"/>
            <a:ext cx="3663000" cy="2694240"/>
          </a:xfrm>
          <a:prstGeom prst="rect">
            <a:avLst/>
          </a:prstGeom>
          <a:ln>
            <a:noFill/>
          </a:ln>
        </p:spPr>
      </p:pic>
      <p:sp>
        <p:nvSpPr>
          <p:cNvPr id="111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895E339A-DBFE-4162-97B5-64BCA51CEF27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838080" y="20736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Desenvolvimento do logótipo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13" name="Espaço Reservado para Conteúdo 3" descr=""/>
          <p:cNvPicPr/>
          <p:nvPr/>
        </p:nvPicPr>
        <p:blipFill>
          <a:blip r:embed="rId1"/>
          <a:stretch/>
        </p:blipFill>
        <p:spPr>
          <a:xfrm>
            <a:off x="7800480" y="3324960"/>
            <a:ext cx="3188520" cy="2976480"/>
          </a:xfrm>
          <a:prstGeom prst="rect">
            <a:avLst/>
          </a:prstGeom>
          <a:ln>
            <a:noFill/>
          </a:ln>
        </p:spPr>
      </p:pic>
      <p:pic>
        <p:nvPicPr>
          <p:cNvPr id="114" name="Imagem 4" descr=""/>
          <p:cNvPicPr/>
          <p:nvPr/>
        </p:nvPicPr>
        <p:blipFill>
          <a:blip r:embed="rId2"/>
          <a:stretch/>
        </p:blipFill>
        <p:spPr>
          <a:xfrm>
            <a:off x="4057920" y="2790360"/>
            <a:ext cx="3225240" cy="2836440"/>
          </a:xfrm>
          <a:prstGeom prst="rect">
            <a:avLst/>
          </a:prstGeom>
          <a:ln>
            <a:noFill/>
          </a:ln>
        </p:spPr>
      </p:pic>
      <p:pic>
        <p:nvPicPr>
          <p:cNvPr id="115" name="Imagem 5" descr=""/>
          <p:cNvPicPr/>
          <p:nvPr/>
        </p:nvPicPr>
        <p:blipFill>
          <a:blip r:embed="rId3"/>
          <a:stretch/>
        </p:blipFill>
        <p:spPr>
          <a:xfrm>
            <a:off x="556920" y="1984320"/>
            <a:ext cx="2983680" cy="3125160"/>
          </a:xfrm>
          <a:prstGeom prst="rect">
            <a:avLst/>
          </a:prstGeom>
          <a:ln>
            <a:noFill/>
          </a:ln>
        </p:spPr>
      </p:pic>
      <p:sp>
        <p:nvSpPr>
          <p:cNvPr id="116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28BCEFF9-7879-4F17-BCE3-D76AA783A3D5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228600" y="365040"/>
            <a:ext cx="1172700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Produtos para ofereçer com intuito de dar a conheçer a marca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18" name="Imagem 3" descr=""/>
          <p:cNvPicPr/>
          <p:nvPr/>
        </p:nvPicPr>
        <p:blipFill>
          <a:blip r:embed="rId1"/>
          <a:stretch/>
        </p:blipFill>
        <p:spPr>
          <a:xfrm>
            <a:off x="228600" y="1690560"/>
            <a:ext cx="3579120" cy="3479400"/>
          </a:xfrm>
          <a:prstGeom prst="rect">
            <a:avLst/>
          </a:prstGeom>
          <a:ln>
            <a:noFill/>
          </a:ln>
        </p:spPr>
      </p:pic>
      <p:pic>
        <p:nvPicPr>
          <p:cNvPr id="119" name="Imagem 4" descr=""/>
          <p:cNvPicPr/>
          <p:nvPr/>
        </p:nvPicPr>
        <p:blipFill>
          <a:blip r:embed="rId2"/>
          <a:stretch/>
        </p:blipFill>
        <p:spPr>
          <a:xfrm>
            <a:off x="8218080" y="1642320"/>
            <a:ext cx="3111120" cy="1638000"/>
          </a:xfrm>
          <a:prstGeom prst="rect">
            <a:avLst/>
          </a:prstGeom>
          <a:ln>
            <a:noFill/>
          </a:ln>
        </p:spPr>
      </p:pic>
      <p:pic>
        <p:nvPicPr>
          <p:cNvPr id="120" name="Imagem 5" descr=""/>
          <p:cNvPicPr/>
          <p:nvPr/>
        </p:nvPicPr>
        <p:blipFill>
          <a:blip r:embed="rId3"/>
          <a:stretch/>
        </p:blipFill>
        <p:spPr>
          <a:xfrm>
            <a:off x="4277160" y="1949400"/>
            <a:ext cx="3174480" cy="1802880"/>
          </a:xfrm>
          <a:prstGeom prst="rect">
            <a:avLst/>
          </a:prstGeom>
          <a:ln>
            <a:noFill/>
          </a:ln>
        </p:spPr>
      </p:pic>
      <p:pic>
        <p:nvPicPr>
          <p:cNvPr id="121" name="Imagem 6" descr=""/>
          <p:cNvPicPr/>
          <p:nvPr/>
        </p:nvPicPr>
        <p:blipFill>
          <a:blip r:embed="rId4"/>
          <a:stretch/>
        </p:blipFill>
        <p:spPr>
          <a:xfrm>
            <a:off x="4469040" y="4011480"/>
            <a:ext cx="4102200" cy="1171800"/>
          </a:xfrm>
          <a:prstGeom prst="rect">
            <a:avLst/>
          </a:prstGeom>
          <a:ln>
            <a:noFill/>
          </a:ln>
        </p:spPr>
      </p:pic>
      <p:pic>
        <p:nvPicPr>
          <p:cNvPr id="122" name="Imagem 7" descr=""/>
          <p:cNvPicPr/>
          <p:nvPr/>
        </p:nvPicPr>
        <p:blipFill>
          <a:blip r:embed="rId5"/>
          <a:stretch/>
        </p:blipFill>
        <p:spPr>
          <a:xfrm>
            <a:off x="8872920" y="4011480"/>
            <a:ext cx="2637720" cy="2553120"/>
          </a:xfrm>
          <a:prstGeom prst="rect">
            <a:avLst/>
          </a:prstGeom>
          <a:ln>
            <a:noFill/>
          </a:ln>
        </p:spPr>
      </p:pic>
      <p:sp>
        <p:nvSpPr>
          <p:cNvPr id="123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6549140B-FFCC-4E69-84A3-90F8C74EEF6B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i="1" lang="pt-BR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Estudo de mercado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272880" y="1325520"/>
            <a:ext cx="10515240" cy="5163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Entrevistas realizadas no Horto;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Entrevistas a pessoal do sector agrícola;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Entrevistas a floristas;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Realização de inquéritos;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Entrevistas genéricas;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Pesquisas online;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3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Análise da concorrência.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26" name="Imagem 6" descr=""/>
          <p:cNvPicPr/>
          <p:nvPr/>
        </p:nvPicPr>
        <p:blipFill>
          <a:blip r:embed="rId1"/>
          <a:stretch/>
        </p:blipFill>
        <p:spPr>
          <a:xfrm>
            <a:off x="6095880" y="2892960"/>
            <a:ext cx="5069520" cy="3204360"/>
          </a:xfrm>
          <a:prstGeom prst="rect">
            <a:avLst/>
          </a:prstGeom>
          <a:ln>
            <a:noFill/>
          </a:ln>
        </p:spPr>
      </p:pic>
      <p:sp>
        <p:nvSpPr>
          <p:cNvPr id="127" name="CustomShape 3"/>
          <p:cNvSpPr/>
          <p:nvPr/>
        </p:nvSpPr>
        <p:spPr>
          <a:xfrm>
            <a:off x="6109200" y="6097320"/>
            <a:ext cx="2270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Inquéritos distribuidos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15C8833A-0EDB-499A-A6AA-C3E2E57605EF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magem 3" descr=""/>
          <p:cNvPicPr/>
          <p:nvPr/>
        </p:nvPicPr>
        <p:blipFill>
          <a:blip r:embed="rId1"/>
          <a:stretch/>
        </p:blipFill>
        <p:spPr>
          <a:xfrm>
            <a:off x="981000" y="1529640"/>
            <a:ext cx="4044600" cy="3238200"/>
          </a:xfrm>
          <a:prstGeom prst="rect">
            <a:avLst/>
          </a:prstGeom>
          <a:ln>
            <a:noFill/>
          </a:ln>
        </p:spPr>
      </p:pic>
      <p:pic>
        <p:nvPicPr>
          <p:cNvPr id="130" name="Imagem 4" descr=""/>
          <p:cNvPicPr/>
          <p:nvPr/>
        </p:nvPicPr>
        <p:blipFill>
          <a:blip r:embed="rId2"/>
          <a:stretch/>
        </p:blipFill>
        <p:spPr>
          <a:xfrm>
            <a:off x="6301080" y="1529640"/>
            <a:ext cx="4530960" cy="3238200"/>
          </a:xfrm>
          <a:prstGeom prst="rect">
            <a:avLst/>
          </a:prstGeom>
          <a:ln>
            <a:noFill/>
          </a:ln>
        </p:spPr>
      </p:pic>
      <p:sp>
        <p:nvSpPr>
          <p:cNvPr id="131" name="CustomShape 1"/>
          <p:cNvSpPr/>
          <p:nvPr/>
        </p:nvSpPr>
        <p:spPr>
          <a:xfrm>
            <a:off x="6167880" y="4954680"/>
            <a:ext cx="28094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rebuchet MS"/>
              </a:rPr>
              <a:t>Resultado dos inquéritos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2"/>
          <p:cNvSpPr/>
          <p:nvPr/>
        </p:nvSpPr>
        <p:spPr>
          <a:xfrm>
            <a:off x="698400" y="4954680"/>
            <a:ext cx="252072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rebuchet MS"/>
              </a:rPr>
              <a:t>Resultado das entrevistas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052BBE2B-ED14-40CB-80F4-C54AC600979D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</TotalTime>
  <Application>LibreOffice/5.1.4.2$Linux_X86_64 LibreOffice_project/10m0$Build-2</Application>
  <Words>590</Words>
  <Paragraphs>158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2016-12-12T05:01:02Z</dcterms:created>
  <dc:creator>Usuário do Microsoft Office</dc:creator>
  <dc:description/>
  <dc:language>en-GB</dc:language>
  <cp:lastModifiedBy>Usuário do Microsoft Office</cp:lastModifiedBy>
  <cp:lastPrinted>2016-12-12T08:44:31Z</cp:lastPrinted>
  <dcterms:modified xsi:type="dcterms:W3CDTF">2016-12-12T09:04:13Z</dcterms:modified>
  <cp:revision>48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12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26</vt:i4>
  </property>
</Properties>
</file>